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layfair Display Medium"/>
      <p:bold r:id="rId35"/>
    </p:embeddedFont>
    <p:embeddedFont>
      <p:font typeface="Tiro Bangla Regular"/>
      <p:regular r:id="rId36"/>
    </p:embeddedFont>
    <p:embeddedFont>
      <p:font typeface="Pretendard Light"/>
      <p:regular r:id="rId37"/>
    </p:embeddedFont>
    <p:embeddedFont>
      <p:font typeface="Pretendard SemiBold"/>
      <p:bold r:id="rId38"/>
    </p:embeddedFont>
    <p:embeddedFont>
      <p:font typeface="Pretendard Bold"/>
      <p:bold r:id="rId39"/>
    </p:embeddedFont>
    <p:embeddedFont>
      <p:font typeface="Pretendard Regular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1.fntdata" Type="http://schemas.openxmlformats.org/officeDocument/2006/relationships/font"/><Relationship Id="rId36" Target="fonts/font2.fntdata" Type="http://schemas.openxmlformats.org/officeDocument/2006/relationships/font"/><Relationship Id="rId37" Target="fonts/font3.fntdata" Type="http://schemas.openxmlformats.org/officeDocument/2006/relationships/font"/><Relationship Id="rId38" Target="fonts/font4.fntdata" Type="http://schemas.openxmlformats.org/officeDocument/2006/relationships/font"/><Relationship Id="rId39" Target="fonts/font5.fntdata" Type="http://schemas.openxmlformats.org/officeDocument/2006/relationships/font"/><Relationship Id="rId4" Target="theme/theme1.xml" Type="http://schemas.openxmlformats.org/officeDocument/2006/relationships/theme"/><Relationship Id="rId40" Target="fonts/font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https://youtu.be/M50IfG3dGBg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https://youtu.be/Kg8AgeWTnfk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https://youtu.be/ETbu-NtzXcA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https://youtu.be/P2-fahejvCU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 rot="-2700000">
            <a:off x="8001000" y="6273800"/>
            <a:ext cx="14236700" cy="6743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2700000">
            <a:off x="4749800" y="7835900"/>
            <a:ext cx="10426700" cy="674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3600" y="8420100"/>
            <a:ext cx="1270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8500" y="4191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500" b="false" i="false" u="none" strike="noStrike" spc="100">
                <a:solidFill>
                  <a:srgbClr val="4B4B4B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27400" y="393700"/>
            <a:ext cx="1600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500" b="false" i="false" u="none" strike="noStrike" spc="100">
                <a:solidFill>
                  <a:srgbClr val="4B4B4B"/>
                </a:solidFill>
                <a:ea typeface="Playfair Display Medium"/>
              </a:rPr>
              <a:t>ⓒ</a:t>
            </a:r>
            <a:r>
              <a:rPr lang="en-US" sz="1500" b="false" i="false" u="none" strike="noStrike" spc="100">
                <a:solidFill>
                  <a:srgbClr val="4B4B4B"/>
                </a:solidFill>
                <a:latin typeface="Playfair Display Medium"/>
              </a:rPr>
              <a:t> Kim Hee Won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43900" y="4191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500" b="false" i="false" u="none" strike="noStrike" spc="100">
                <a:solidFill>
                  <a:srgbClr val="4B4B4B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4241800"/>
            <a:ext cx="6019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990"/>
              </a:lnSpc>
            </a:pPr>
            <a:r>
              <a:rPr lang="ko-KR" sz="3400" b="false" i="false" u="none" strike="noStrike" spc="-100">
                <a:solidFill>
                  <a:srgbClr val="4B4B4B"/>
                </a:solidFill>
                <a:ea typeface="Pretendard Light"/>
              </a:rPr>
              <a:t>도전을</a:t>
            </a:r>
            <a:r>
              <a:rPr lang="en-US" sz="3400" b="false" i="false" u="none" strike="noStrike" spc="-100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3400" b="false" i="false" u="none" strike="noStrike" spc="-100">
                <a:solidFill>
                  <a:srgbClr val="4B4B4B"/>
                </a:solidFill>
                <a:ea typeface="Pretendard Light"/>
              </a:rPr>
              <a:t>즐기는</a:t>
            </a:r>
            <a:r>
              <a:rPr lang="en-US" sz="3400" b="false" i="false" u="none" strike="noStrike" spc="-1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3400" b="false" i="false" u="none" strike="noStrike" spc="-100">
                <a:solidFill>
                  <a:srgbClr val="4B4B4B"/>
                </a:solidFill>
                <a:ea typeface="Pretendard SemiBold"/>
              </a:rPr>
              <a:t>웹</a:t>
            </a:r>
            <a:r>
              <a:rPr lang="en-US" sz="3400" b="false" i="false" u="none" strike="noStrike" spc="-1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3400" b="false" i="false" u="none" strike="noStrike" spc="-100">
                <a:solidFill>
                  <a:srgbClr val="4B4B4B"/>
                </a:solidFill>
                <a:ea typeface="Pretendard SemiBold"/>
              </a:rPr>
              <a:t>개발자</a:t>
            </a:r>
            <a:r>
              <a:rPr lang="en-US" sz="3400" b="false" i="false" u="none" strike="noStrike" spc="-1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3400" b="false" i="false" u="none" strike="noStrike" spc="-100">
                <a:solidFill>
                  <a:srgbClr val="4B4B4B"/>
                </a:solidFill>
                <a:ea typeface="Pretendard SemiBold"/>
              </a:rPr>
              <a:t>김희원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1841500"/>
            <a:ext cx="9398000" cy="208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1259"/>
              </a:lnSpc>
            </a:pPr>
            <a:r>
              <a:rPr lang="en-US" sz="11700" b="false" i="false" u="none" strike="noStrike" spc="600">
                <a:solidFill>
                  <a:srgbClr val="4B4B4B"/>
                </a:solidFill>
                <a:latin typeface="Pretendard Bold"/>
              </a:rPr>
              <a:t>PORTFOLIO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500" y="7772400"/>
            <a:ext cx="346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4B4B4B"/>
                </a:solidFill>
                <a:ea typeface="Pretendard Bold"/>
              </a:rPr>
              <a:t>김희원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8500" y="8229600"/>
            <a:ext cx="308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4B4B4B"/>
                </a:solidFill>
                <a:latin typeface="Pretendard Light"/>
              </a:rPr>
              <a:t>lkhww0301@gmail.com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8500" y="86868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4B4B4B"/>
                </a:solidFill>
                <a:latin typeface="Pretendard Light"/>
              </a:rPr>
              <a:t>010-5571-7187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7835900"/>
            <a:ext cx="1905000" cy="1905000"/>
          </a:xfrm>
          <a:prstGeom prst="rect">
            <a:avLst/>
          </a:prstGeom>
        </p:spPr>
      </p:pic>
      <p:pic>
        <p:nvPicPr>
          <p:cNvPr name="Picture 3" id="3">
            <a:hlinkClick r:id="rId4" tooltip="https://youtu.be/M50IfG3dGBg"/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10200" y="2336800"/>
            <a:ext cx="7454900" cy="7404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시연영상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-1828800"/>
            <a:ext cx="10388600" cy="12420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000" y="2362200"/>
            <a:ext cx="6718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5200" b="false" i="false" u="none" strike="noStrike" spc="-200">
                <a:solidFill>
                  <a:srgbClr val="FFFBB5"/>
                </a:solidFill>
                <a:latin typeface="Pretendard SemiBold"/>
              </a:rPr>
              <a:t> 2 :</a:t>
            </a:r>
            <a:r>
              <a:rPr lang="en-US" sz="5200" b="false" i="false" u="none" strike="noStrike" spc="-20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F9F8F7"/>
                </a:solidFill>
                <a:ea typeface="Pretendard SemiBold"/>
              </a:rPr>
              <a:t>가계부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" y="7137400"/>
            <a:ext cx="60706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개인프로젝트로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기계부입니다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스프링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MVC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패턴을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기반으로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프로젝트로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수입과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지출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내역을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DB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연동하여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저장하고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지출내역을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가져와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분석하여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그래프로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표현한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프로젝트입니다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6692900"/>
            <a:ext cx="4775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75600" y="-254000"/>
            <a:ext cx="10629900" cy="539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7600" y="62357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3700" y="6299200"/>
            <a:ext cx="2882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08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.01-08.07 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F9F8F7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6007100"/>
            <a:ext cx="26035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41200" y="6070600"/>
            <a:ext cx="5435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가계부를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작성하여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수입과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지출을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출력하고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내역을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분석하여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카테고리별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비율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500" y="62103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프로젝트</a:t>
            </a:r>
            <a:r>
              <a:rPr lang="en-US" sz="2100" b="false" i="false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목적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7277100"/>
            <a:ext cx="26035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141200" y="7518400"/>
            <a:ext cx="5435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회원가입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로그인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수입지출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입력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지출분석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500" y="74930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9F8F7"/>
                </a:solidFill>
                <a:ea typeface="Pretendard SemiBold"/>
              </a:rPr>
              <a:t>주요기능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8559800"/>
            <a:ext cx="2603500" cy="78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41200" y="8788400"/>
            <a:ext cx="549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SPRING, JAVA, HTML, JSP, CSS, JS, JSTL, ORACLE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7630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주요기술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메인화면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스프링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Controller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222500"/>
            <a:ext cx="3251200" cy="408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6540500"/>
            <a:ext cx="6172200" cy="283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78300" y="2984500"/>
            <a:ext cx="3848100" cy="3035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78900" y="34671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메인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Controller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3700" y="4216400"/>
            <a:ext cx="7251700" cy="250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Spring MVC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패턴을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적용하여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URL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요청과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화면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(View)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매핑을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효율적으로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관리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@Controller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@RequestMapping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/auth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경로에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컨트롤러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구성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JSP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페이지에서는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${pageContext.request.contextPath}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프로젝트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경로에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의존하지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않는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동적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링크로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내역입력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내역확인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지출분석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가계부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작성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Spring MVC / DOM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기반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동적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298700"/>
            <a:ext cx="3467100" cy="397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3060700"/>
            <a:ext cx="4927600" cy="251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" y="6426200"/>
            <a:ext cx="7886700" cy="369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 rot="0">
            <a:off x="9372600" y="2768600"/>
            <a:ext cx="8204200" cy="648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8171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Spring MVC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1900" y="38989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@PostMapping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@RequestParam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폼에서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전송된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다수의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·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형태로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받아서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컨트롤러에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매핑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Service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계층에서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JdbcTemplate.update()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호출하여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들어있는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불러와서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SQL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실행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2500" y="59436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DOM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요소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0" y="64770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JavaScript DOM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활용하여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입력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필드를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동적으로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생성하고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가계부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확인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ModelAndView 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/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페이징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기능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구현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93726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222500"/>
            <a:ext cx="3835400" cy="389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8051800"/>
            <a:ext cx="74041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6311900"/>
            <a:ext cx="7518400" cy="1600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817100" y="3352800"/>
            <a:ext cx="193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ModelAndView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1900" y="39624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@RequestParam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Select(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)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받아서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가계부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내역을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ModelAndView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SQL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결과를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addObject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이동하고자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setViewName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return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2500" y="5943600"/>
            <a:ext cx="2667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페이징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기능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및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상세보기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0" y="64262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JSTL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forEach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문으로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결과를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개별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상세보기로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ID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onclick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기능을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7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개의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날짜순으로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정렬하여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지출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분석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Spring JDBC 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/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지출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그래프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93726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222500"/>
            <a:ext cx="3276600" cy="378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6819900"/>
            <a:ext cx="8216900" cy="201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29100" y="2514600"/>
            <a:ext cx="5029200" cy="3492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842500" y="3327400"/>
            <a:ext cx="1905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Spring JDBC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1900" y="37846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JdbcTemplate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커넥션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/PreparedStatement/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리소스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해제와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예외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변환을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스프링에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위임하고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BeanPropertyRowMapper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쿼리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결과를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ExpenseDTO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매핑하여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DTO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접근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2500" y="5943600"/>
            <a:ext cx="1714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지출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그래프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0" y="66040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Spring MVC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row.cnt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totalCnt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활용해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카테고리별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지출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비율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(%)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계산하고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그래프로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퍼센트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intValue()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정수로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변환하여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소수점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없이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깔끔하게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표시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7391400"/>
            <a:ext cx="2032000" cy="2032000"/>
          </a:xfrm>
          <a:prstGeom prst="rect">
            <a:avLst/>
          </a:prstGeom>
        </p:spPr>
      </p:pic>
      <p:pic>
        <p:nvPicPr>
          <p:cNvPr name="Picture 3" id="3">
            <a:hlinkClick r:id="rId4" tooltip="https://youtu.be/Kg8AgeWTnfk"/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0" y="2667000"/>
            <a:ext cx="8902700" cy="6692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시연영상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-1828800"/>
            <a:ext cx="10388600" cy="12420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000" y="2362200"/>
            <a:ext cx="6718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5200" b="false" i="false" u="none" strike="noStrike" spc="-200">
                <a:solidFill>
                  <a:srgbClr val="FFFBB5"/>
                </a:solidFill>
                <a:latin typeface="Pretendard SemiBold"/>
              </a:rPr>
              <a:t> 3 :</a:t>
            </a:r>
            <a:r>
              <a:rPr lang="en-US" sz="5200" b="false" i="false" u="none" strike="noStrike" spc="-20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F9F8F7"/>
                </a:solidFill>
                <a:ea typeface="Pretendard SemiBold"/>
              </a:rPr>
              <a:t>뮤직플레이어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" y="7048500"/>
            <a:ext cx="60706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개인프로젝트로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뮤직플레이어입니다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음악을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선택하면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배경과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텍스트가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유기적으로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변동되도록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구현했으며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컨트롤러와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RANGE BAR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사용해서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듣고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싶은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음악을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선택하고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듣고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싶은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부분으로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이동할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수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있도록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구현했습니다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6692900"/>
            <a:ext cx="4775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75600" y="-254000"/>
            <a:ext cx="10629900" cy="539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7600" y="62357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3700" y="6299200"/>
            <a:ext cx="2882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05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.13-05.15 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F9F8F7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6007100"/>
            <a:ext cx="26035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41200" y="6070600"/>
            <a:ext cx="5435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사용자에게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직관적이고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편리한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음악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재생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기능을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웹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인터페이스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설계와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동적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기능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500" y="62103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프로젝트</a:t>
            </a:r>
            <a:r>
              <a:rPr lang="en-US" sz="2100" b="false" i="false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목적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7277100"/>
            <a:ext cx="26035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141200" y="7518400"/>
            <a:ext cx="5435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음악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재생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정지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컨트롤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500" y="74930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9F8F7"/>
                </a:solidFill>
                <a:ea typeface="Pretendard SemiBold"/>
              </a:rPr>
              <a:t>주요기능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8559800"/>
            <a:ext cx="2603500" cy="78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41200" y="8788400"/>
            <a:ext cx="549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HTML, CSS, JS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7630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주요기술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메인페이지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음악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선택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시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유기적인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변경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2768600"/>
            <a:ext cx="6172200" cy="6223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메인페이지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6900" y="3987800"/>
            <a:ext cx="70358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음악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변동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곡에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INDEX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반영하여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곡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제목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가수명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이미지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배경색이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배열에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INDEX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유기적으로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변동되도록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세부내용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음악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변경과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재생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방법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컨트롤러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2997200"/>
            <a:ext cx="6743700" cy="266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6019800"/>
            <a:ext cx="6743700" cy="298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940800" y="3352800"/>
            <a:ext cx="1282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상단부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0700" y="3886200"/>
            <a:ext cx="7035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OPTION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VALUE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배열의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비교한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INDEX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1600" y="5943600"/>
            <a:ext cx="965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하단부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0700" y="46355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아이콘이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변경되도록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구현했으며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아이콘에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따라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알고리즘을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실행하도록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시간과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끝나는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비교하여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같다면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다음곡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넘어가고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곡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LOOP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곡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3400" y="6438900"/>
            <a:ext cx="7188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RANGEBAR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INPUT TYPE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RANGE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구현했으며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직접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RANGE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움직일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RANGE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VALUE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CURRNTTIME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유기적으로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연동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0700" y="7200900"/>
            <a:ext cx="7188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컨트롤러로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왼쪽부터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처음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이전으로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&amp;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일시정지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초기화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다음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마지막으로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갈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-2235200"/>
            <a:ext cx="5461000" cy="1163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0700" y="2540000"/>
            <a:ext cx="3263900" cy="3721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0300" y="850900"/>
            <a:ext cx="46482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5600" b="false" i="false" u="none" strike="noStrike">
                <a:solidFill>
                  <a:srgbClr val="F9F8F7"/>
                </a:solidFill>
                <a:latin typeface="Pretendard Bold"/>
              </a:rPr>
              <a:t>Kim Hee Won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9300" y="1905000"/>
            <a:ext cx="281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700" b="false" i="false" u="none" strike="noStrike">
                <a:solidFill>
                  <a:srgbClr val="FFFBB5"/>
                </a:solidFill>
                <a:ea typeface="Pretendard Regular"/>
              </a:rPr>
              <a:t>웹</a:t>
            </a:r>
            <a:r>
              <a:rPr lang="en-US" sz="1700" b="false" i="false" u="none" strike="noStrike">
                <a:solidFill>
                  <a:srgbClr val="FFFBB5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BB5"/>
                </a:solidFill>
                <a:ea typeface="Pretendard Regular"/>
              </a:rPr>
              <a:t>개발자</a:t>
            </a:r>
            <a:r>
              <a:rPr lang="en-US" sz="1700" b="false" i="false" u="none" strike="noStrike">
                <a:solidFill>
                  <a:srgbClr val="FFFBB5"/>
                </a:solidFill>
                <a:latin typeface="Pretendard Regular"/>
              </a:rPr>
              <a:t>  </a:t>
            </a:r>
            <a:r>
              <a:rPr lang="ko-KR" sz="1700" b="false" i="false" u="none" strike="noStrike">
                <a:solidFill>
                  <a:srgbClr val="FFFBB5"/>
                </a:solidFill>
                <a:ea typeface="Pretendard Regular"/>
              </a:rPr>
              <a:t>ㅣ</a:t>
            </a:r>
            <a:r>
              <a:rPr lang="en-US" sz="1700" b="false" i="false" u="none" strike="noStrike">
                <a:solidFill>
                  <a:srgbClr val="FFFBB5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BB5"/>
                </a:solidFill>
                <a:ea typeface="Pretendard Regular"/>
              </a:rPr>
              <a:t>김희원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89800" y="3695700"/>
            <a:ext cx="45974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27900" y="32258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9BB97C"/>
                </a:solidFill>
                <a:ea typeface="Pretendard Bold"/>
              </a:rPr>
              <a:t>학력사항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2000" y="4051300"/>
            <a:ext cx="22733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2015.03.02~2017.02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2017.03.02~2021.02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02800" y="4051300"/>
            <a:ext cx="22733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도봉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고등학교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졸업</a:t>
            </a:r>
          </a:p>
          <a:p>
            <a:pPr algn="l" lvl="0">
              <a:lnSpc>
                <a:spcPct val="156040"/>
              </a:lnSpc>
            </a:pP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경동대학교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유아교육과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졸업</a:t>
            </a:r>
          </a:p>
          <a:p>
            <a:pPr algn="l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88400" y="1397000"/>
            <a:ext cx="609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78000" y="6832600"/>
            <a:ext cx="11684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900" b="true" i="false" u="none" strike="noStrike">
                <a:solidFill>
                  <a:srgbClr val="FFFBB5"/>
                </a:solidFill>
                <a:latin typeface="Pretendard Regular"/>
              </a:rPr>
              <a:t>Birth.</a:t>
            </a:r>
          </a:p>
          <a:p>
            <a:pPr algn="l" lvl="0">
              <a:lnSpc>
                <a:spcPct val="156040"/>
              </a:lnSpc>
            </a:pPr>
            <a:r>
              <a:rPr lang="en-US" sz="1900" b="true" i="false" u="none" strike="noStrike">
                <a:solidFill>
                  <a:srgbClr val="FFFBB5"/>
                </a:solidFill>
                <a:latin typeface="Pretendard Regular"/>
              </a:rPr>
              <a:t>E-mail.</a:t>
            </a:r>
          </a:p>
          <a:p>
            <a:pPr algn="l" lvl="0">
              <a:lnSpc>
                <a:spcPct val="156040"/>
              </a:lnSpc>
            </a:pPr>
            <a:r>
              <a:rPr lang="en-US" sz="1900" b="true" i="false" u="none" strike="noStrike">
                <a:solidFill>
                  <a:srgbClr val="FFFBB5"/>
                </a:solidFill>
                <a:latin typeface="Pretendard Regular"/>
              </a:rPr>
              <a:t>Tel.</a:t>
            </a:r>
          </a:p>
          <a:p>
            <a:pPr algn="l" lvl="0">
              <a:lnSpc>
                <a:spcPct val="156040"/>
              </a:lnSpc>
            </a:pPr>
            <a:r>
              <a:rPr lang="en-US" sz="1900" b="true" i="false" u="none" strike="noStrike">
                <a:solidFill>
                  <a:srgbClr val="FFFBB5"/>
                </a:solidFill>
                <a:latin typeface="Pretendard Regular"/>
              </a:rPr>
              <a:t>Git.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1600" y="6870700"/>
            <a:ext cx="33528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900" b="false" i="false" u="none" strike="noStrike">
                <a:solidFill>
                  <a:srgbClr val="F9F8F7"/>
                </a:solidFill>
                <a:latin typeface="Pretendard Light"/>
              </a:rPr>
              <a:t>2025.03.01</a:t>
            </a:r>
          </a:p>
          <a:p>
            <a:pPr algn="l" lvl="0">
              <a:lnSpc>
                <a:spcPct val="156040"/>
              </a:lnSpc>
            </a:pPr>
            <a:r>
              <a:rPr lang="en-US" sz="1900" b="false" i="false" u="none" strike="noStrike">
                <a:solidFill>
                  <a:srgbClr val="F9F8F7"/>
                </a:solidFill>
                <a:latin typeface="Pretendard Light"/>
              </a:rPr>
              <a:t>khww0301@gmail.com</a:t>
            </a:r>
          </a:p>
          <a:p>
            <a:pPr algn="l" lvl="0">
              <a:lnSpc>
                <a:spcPct val="156040"/>
              </a:lnSpc>
            </a:pPr>
            <a:r>
              <a:rPr lang="en-US" sz="1900" b="false" i="false" u="none" strike="noStrike">
                <a:solidFill>
                  <a:srgbClr val="F9F8F7"/>
                </a:solidFill>
                <a:latin typeface="Pretendard Light"/>
              </a:rPr>
              <a:t>010.5571.7187</a:t>
            </a:r>
          </a:p>
          <a:p>
            <a:pPr algn="l" lvl="0">
              <a:lnSpc>
                <a:spcPct val="156040"/>
              </a:lnSpc>
            </a:pPr>
            <a:r>
              <a:rPr lang="en-US" sz="1200" b="false" i="false" u="none" strike="noStrike">
                <a:solidFill>
                  <a:srgbClr val="F9F8F7"/>
                </a:solidFill>
                <a:latin typeface="Pretendard Light"/>
              </a:rPr>
              <a:t>h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Light"/>
              </a:rPr>
              <a:t>ttps://github.com/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Light"/>
              </a:rPr>
              <a:t>khww0301/Portfolio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5200" y="1079500"/>
            <a:ext cx="1562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ko-KR" sz="1900" b="false" i="false" u="none" strike="noStrike">
                <a:solidFill>
                  <a:srgbClr val="9BB97C"/>
                </a:solidFill>
                <a:ea typeface="Pretendard Bold"/>
              </a:rPr>
              <a:t>나를</a:t>
            </a:r>
            <a:r>
              <a:rPr lang="en-US" sz="1900" b="false" i="false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9BB97C"/>
                </a:solidFill>
                <a:ea typeface="Pretendard Bold"/>
              </a:rPr>
              <a:t>한</a:t>
            </a:r>
            <a:r>
              <a:rPr lang="en-US" sz="1900" b="false" i="false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9BB97C"/>
                </a:solidFill>
                <a:ea typeface="Pretendard Bold"/>
              </a:rPr>
              <a:t>마디로</a:t>
            </a:r>
            <a:r>
              <a:rPr lang="en-US" sz="1900" b="false" i="false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false" i="false" u="none" strike="noStrike">
                <a:solidFill>
                  <a:srgbClr val="9BB97C"/>
                </a:solidFill>
                <a:ea typeface="Pretendard Bold"/>
              </a:rPr>
              <a:t>표현한다면</a:t>
            </a:r>
            <a:r>
              <a:rPr lang="en-US" sz="1900" b="false" i="false" u="none" strike="noStrike">
                <a:solidFill>
                  <a:srgbClr val="9BB97C"/>
                </a:solidFill>
                <a:latin typeface="Pretendard Bold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3900" y="1079500"/>
            <a:ext cx="7213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“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맡겨진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업무에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책임감을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갖고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최선을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다하며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39440"/>
              </a:lnSpc>
            </a:pP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꼼꼼하고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계획적인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성격으로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실수를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B4B4B">
                    <a:alpha val="61176"/>
                  </a:srgbClr>
                </a:solidFill>
                <a:ea typeface="Pretendard Regular"/>
              </a:rPr>
              <a:t>최소화합니다</a:t>
            </a:r>
            <a:r>
              <a:rPr lang="en-US" sz="1600" b="false" i="false" u="none" strike="noStrike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.”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11100" y="3695700"/>
            <a:ext cx="45974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649200" y="32258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9BB97C"/>
                </a:solidFill>
                <a:ea typeface="Pretendard Bold"/>
              </a:rPr>
              <a:t>교육이수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4076700"/>
            <a:ext cx="2273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24.12.30~25.06.25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11400" y="4025900"/>
            <a:ext cx="2133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빅데이터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서비스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구현을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56040"/>
              </a:lnSpc>
            </a:pP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위한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자바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개발자</a:t>
            </a:r>
            <a:r>
              <a:rPr lang="en-US" sz="16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B4B4B"/>
                </a:solidFill>
                <a:ea typeface="Pretendard Light"/>
              </a:rPr>
              <a:t>과정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89800" y="6718300"/>
            <a:ext cx="45974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327900" y="62484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ko-KR" sz="2000" b="false" i="false" u="none" strike="noStrike">
                <a:solidFill>
                  <a:srgbClr val="9BB97C"/>
                </a:solidFill>
                <a:ea typeface="Pretendard Bold"/>
              </a:rPr>
              <a:t>보유스킬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1700" y="7061200"/>
            <a:ext cx="21336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Java SE 11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Servlet / JSP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HTML / CSS 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JavaScript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11100" y="6718300"/>
            <a:ext cx="4597400" cy="12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24100" y="8318500"/>
            <a:ext cx="18923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24100" y="8318500"/>
            <a:ext cx="1206500" cy="101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7950200"/>
            <a:ext cx="18923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36800" y="7950200"/>
            <a:ext cx="1206500" cy="101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49500" y="7569200"/>
            <a:ext cx="1892300" cy="101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49500" y="7569200"/>
            <a:ext cx="1206500" cy="101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7188200"/>
            <a:ext cx="1892300" cy="101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36800" y="7188200"/>
            <a:ext cx="1206500" cy="101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53600" y="8305800"/>
            <a:ext cx="1892300" cy="101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53600" y="8305800"/>
            <a:ext cx="1206500" cy="101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53600" y="7937500"/>
            <a:ext cx="1892300" cy="101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53600" y="7937500"/>
            <a:ext cx="1206500" cy="101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66300" y="7556500"/>
            <a:ext cx="1892300" cy="101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7556500"/>
            <a:ext cx="1206500" cy="1016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13167614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66300" y="7175500"/>
            <a:ext cx="1892300" cy="101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7175500"/>
            <a:ext cx="1206500" cy="1016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2560300" y="7061200"/>
            <a:ext cx="21336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Spring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SQL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Mybatis</a:t>
            </a:r>
          </a:p>
          <a:p>
            <a:pPr algn="r" lvl="0">
              <a:lnSpc>
                <a:spcPct val="156040"/>
              </a:lnSpc>
            </a:pPr>
            <a:r>
              <a:rPr lang="en-US" sz="1600" b="false" i="false" u="none" strike="noStrike">
                <a:solidFill>
                  <a:srgbClr val="9BB97C"/>
                </a:solidFill>
                <a:latin typeface="Pretendard Regular"/>
              </a:rPr>
              <a:t>EL / JSTL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핵심코드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이미지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변경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RANGE BAR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2844800"/>
            <a:ext cx="6172200" cy="250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5715000"/>
            <a:ext cx="6172200" cy="400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966200" y="3530600"/>
            <a:ext cx="1397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이미지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변경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0700" y="4064000"/>
            <a:ext cx="70358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음악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음악과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배열에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음악을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비교하여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같다면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INDEX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CURRNTINDEX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모든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변경된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음악에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INDEX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변경하는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1600" y="59436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RANGE BAR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800" y="64897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사용자가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드래그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ISSEEKING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TRUE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되며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오디오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길이를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RANGEBAR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최대값으로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설정한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위치를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CURRENTTIME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반영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재생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시간과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: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초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포맷으로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변환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7391400"/>
            <a:ext cx="2032000" cy="2032000"/>
          </a:xfrm>
          <a:prstGeom prst="rect">
            <a:avLst/>
          </a:prstGeom>
        </p:spPr>
      </p:pic>
      <p:pic>
        <p:nvPicPr>
          <p:cNvPr name="Picture 3" id="3">
            <a:hlinkClick r:id="rId4" tooltip="https://youtu.be/ETbu-NtzXcA"/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43500" y="2374900"/>
            <a:ext cx="8001000" cy="6985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시연영상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-1828800"/>
            <a:ext cx="10388600" cy="12420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000" y="2362200"/>
            <a:ext cx="6718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5200" b="false" i="false" u="none" strike="noStrike" spc="-200">
                <a:solidFill>
                  <a:srgbClr val="FFFBB5"/>
                </a:solidFill>
                <a:latin typeface="Pretendard SemiBold"/>
              </a:rPr>
              <a:t> 4 :</a:t>
            </a:r>
            <a:r>
              <a:rPr lang="en-US" sz="5200" b="false" i="false" u="none" strike="noStrike" spc="-20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F9F8F7"/>
                </a:solidFill>
                <a:ea typeface="Pretendard SemiBold"/>
              </a:rPr>
              <a:t>게시판만들기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" y="6870700"/>
            <a:ext cx="60706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개인프로젝트로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게시판만들기입니다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61850"/>
              </a:lnSpc>
            </a:pP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DB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와의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연동과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게시판을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작성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삭제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수정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읽을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수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있도록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구현했으며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비밀번호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확인과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작성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성공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여부를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확인하는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창을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구현하였고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페이징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기능을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구현하여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게시판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개수에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따라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블록을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지정하도록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구현하였습니다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6692900"/>
            <a:ext cx="4775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75600" y="-254000"/>
            <a:ext cx="10629900" cy="539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7600" y="62357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3700" y="6299200"/>
            <a:ext cx="2882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05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.15-05.18 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F9F8F7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6007100"/>
            <a:ext cx="26035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41200" y="6070600"/>
            <a:ext cx="5575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사용자에게는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등록과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조회를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통한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정보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공유의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편의를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게시글을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효율적으로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관리할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기능을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500" y="62103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프로젝트</a:t>
            </a:r>
            <a:r>
              <a:rPr lang="en-US" sz="2100" b="false" i="false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목적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7277100"/>
            <a:ext cx="26035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141200" y="7518400"/>
            <a:ext cx="5435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목록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조회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상세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조회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작성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500" y="74930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9F8F7"/>
                </a:solidFill>
                <a:ea typeface="Pretendard SemiBold"/>
              </a:rPr>
              <a:t>주요기능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8559800"/>
            <a:ext cx="2603500" cy="78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41200" y="8788400"/>
            <a:ext cx="549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HTML, CSS, JSP, JAVA, ORACLE, JAVABEAN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7630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주요기술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2768600"/>
            <a:ext cx="6972300" cy="6324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37700" y="38989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테이블에서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ARRAYLIST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REQUEST.SETATTRIBUTE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전달받은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FOR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문으로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제목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작성자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날짜를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화면을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1000" y="6007100"/>
            <a:ext cx="1320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페이징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7700" y="66167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계산하고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받아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시작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계산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범위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ARRAYLIST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하단에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다음으로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링크로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생성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목록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테이블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리스트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출력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페이징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리스트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출력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2768600"/>
            <a:ext cx="7251700" cy="648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37700" y="40132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페이지에서는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확인할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있으며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 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기능이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적용되어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비밀번호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확인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확인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내용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내용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출력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페이징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8900" y="33909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게시판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내용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2768600"/>
            <a:ext cx="6870700" cy="648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37700" y="39751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글쓰기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제목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작성자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비밀번호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등의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입력받아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작성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완료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테이블에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INSERT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등록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등록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작성한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표시되도록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구성했으며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유효성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검사를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필수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입력값이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없을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경고창이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뜨도록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글쓰기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작성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기능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게시판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글쓰기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2768600"/>
            <a:ext cx="6870700" cy="648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37700" y="41148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상세조회에서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비밀번호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일치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여부를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파악하고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내용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DATE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제외한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UPDATE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DB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글수정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선택한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번호에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해당하는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DB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출력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수정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8900" y="3479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게시판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글수정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2768600"/>
            <a:ext cx="6870700" cy="293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6019800"/>
            <a:ext cx="6870700" cy="323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37700" y="41656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처리하여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자바빈을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블록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등을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계산하고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구조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BEAN.EXECUTE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호출해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데이터와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핵심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코드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자바빈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게시판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데이터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출력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8900" y="3606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데이터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출력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305800" cy="648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" y="2768600"/>
            <a:ext cx="6870700" cy="648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37700" y="41656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기능은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블록당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기준으로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블록의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범위를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계산한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현재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범위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(BEGIN, END)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GETPAGEDLIST(BEGIN, END)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메서드에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범위의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게시글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방식으로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핵심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코드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페이징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8900" y="35560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페이징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7480300"/>
            <a:ext cx="2209800" cy="2209800"/>
          </a:xfrm>
          <a:prstGeom prst="rect">
            <a:avLst/>
          </a:prstGeom>
        </p:spPr>
      </p:pic>
      <p:pic>
        <p:nvPicPr>
          <p:cNvPr name="Picture 3" id="3">
            <a:hlinkClick r:id="rId4" tooltip="https://youtu.be/P2-fahejvCU"/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40300" y="2654300"/>
            <a:ext cx="8420100" cy="654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시연영상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7100" y="889000"/>
            <a:ext cx="88138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0000" b="false" i="false" u="none" strike="noStrike">
                <a:solidFill>
                  <a:srgbClr val="9BB97C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3505200"/>
            <a:ext cx="3695700" cy="2781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60400" y="6565900"/>
            <a:ext cx="354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온라인에서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책을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구매하고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,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장바구니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및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주문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배송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관리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  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제공하는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도서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쇼핑몰을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400" y="2997200"/>
            <a:ext cx="1079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SemiBold"/>
              </a:rPr>
              <a:t>도서쇼핑몰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0800" y="3073400"/>
            <a:ext cx="10160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100" b="false" i="false" u="none" strike="noStrike">
                <a:solidFill>
                  <a:srgbClr val="758D5D"/>
                </a:solidFill>
                <a:ea typeface="Pretendard Light"/>
              </a:rPr>
              <a:t>ㅣ</a:t>
            </a:r>
            <a:r>
              <a:rPr lang="en-US" sz="1100" b="false" i="false" u="none" strike="noStrike">
                <a:solidFill>
                  <a:srgbClr val="758D5D"/>
                </a:solidFill>
                <a:latin typeface="Pretendard Light"/>
              </a:rPr>
              <a:t>  PROJECT 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7480300"/>
            <a:ext cx="2603500" cy="431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22400" y="7556500"/>
            <a:ext cx="2019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# DB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와의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연결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35100" y="6045200"/>
            <a:ext cx="63754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007100" y="6045200"/>
            <a:ext cx="63754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439400" y="6045200"/>
            <a:ext cx="63754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38800" y="3517900"/>
            <a:ext cx="2755900" cy="2755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3479800"/>
            <a:ext cx="3594100" cy="257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499600" y="6565900"/>
            <a:ext cx="354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사용자에게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직관적이고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편리한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음악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재생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146910"/>
              </a:lnSpc>
            </a:pP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웹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인터페이스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설계와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동적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구현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프로젝트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7480300"/>
            <a:ext cx="2603500" cy="431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61600" y="7556500"/>
            <a:ext cx="2019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#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유기적인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변경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7300" y="2997200"/>
            <a:ext cx="1346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SemiBold"/>
              </a:rPr>
              <a:t>뮤직플레이어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42700" y="3073400"/>
            <a:ext cx="11430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100" b="false" i="false" u="none" strike="noStrike">
                <a:solidFill>
                  <a:srgbClr val="758D5D"/>
                </a:solidFill>
                <a:ea typeface="Pretendard Light"/>
              </a:rPr>
              <a:t>ㅣ</a:t>
            </a:r>
            <a:r>
              <a:rPr lang="en-US" sz="1100" b="false" i="false" u="none" strike="noStrike">
                <a:solidFill>
                  <a:srgbClr val="758D5D"/>
                </a:solidFill>
                <a:latin typeface="Pretendard Light"/>
              </a:rPr>
              <a:t>  PROJECT 3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71600" y="3479800"/>
            <a:ext cx="3517900" cy="2527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957300" y="6477000"/>
            <a:ext cx="3454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사용자에게는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게시글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CRUD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제공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46910"/>
              </a:lnSpc>
            </a:pP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게시글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가독성을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위한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페이징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</a:t>
            </a:r>
            <a:r>
              <a:rPr lang="en-US" sz="1300" b="false" i="false" u="none" strike="noStrike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B4B4B">
                    <a:alpha val="74902"/>
                  </a:srgbClr>
                </a:solidFill>
                <a:ea typeface="Pretendard Regular"/>
              </a:rPr>
              <a:t>제공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14500" y="7378700"/>
            <a:ext cx="2540000" cy="419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706600" y="7442200"/>
            <a:ext cx="1968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#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데이터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 CRUD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와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페이징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55800" y="2997200"/>
            <a:ext cx="1219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SemiBold"/>
              </a:rPr>
              <a:t>게시판만들기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938500" y="3073400"/>
            <a:ext cx="9779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000" b="false" i="false" u="none" strike="noStrike">
                <a:solidFill>
                  <a:srgbClr val="758D5D"/>
                </a:solidFill>
                <a:ea typeface="Pretendard Light"/>
              </a:rPr>
              <a:t>ㅣ</a:t>
            </a:r>
            <a:r>
              <a:rPr lang="en-US" sz="1000" b="false" i="false" u="none" strike="noStrike">
                <a:solidFill>
                  <a:srgbClr val="758D5D"/>
                </a:solidFill>
                <a:latin typeface="Pretendard Light"/>
              </a:rPr>
              <a:t>  PROJECT 4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68900" y="3505200"/>
            <a:ext cx="3695700" cy="2781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5245100" y="6565900"/>
            <a:ext cx="354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수입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,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지출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내역을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입력하여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저장하고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46910"/>
              </a:lnSpc>
            </a:pP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내역확인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및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지출분석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기능을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제공하는</a:t>
            </a:r>
            <a:r>
              <a:rPr lang="en-US" sz="1300" b="false" i="false" u="none" strike="noStrike" spc="-100">
                <a:solidFill>
                  <a:srgbClr val="4B4B4B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 spc="-100">
                <a:solidFill>
                  <a:srgbClr val="4B4B4B">
                    <a:alpha val="74902"/>
                  </a:srgbClr>
                </a:solidFill>
                <a:ea typeface="Pretendard Regular"/>
              </a:rPr>
              <a:t>가계부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07100" y="2997200"/>
            <a:ext cx="1079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SemiBold"/>
              </a:rPr>
              <a:t>가계부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75500" y="3073400"/>
            <a:ext cx="10160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100" b="false" i="false" u="none" strike="noStrike">
                <a:solidFill>
                  <a:srgbClr val="758D5D"/>
                </a:solidFill>
                <a:ea typeface="Pretendard Light"/>
              </a:rPr>
              <a:t>ㅣ</a:t>
            </a:r>
            <a:r>
              <a:rPr lang="en-US" sz="1100" b="false" i="false" u="none" strike="noStrike">
                <a:solidFill>
                  <a:srgbClr val="758D5D"/>
                </a:solidFill>
                <a:latin typeface="Pretendard Light"/>
              </a:rPr>
              <a:t>  PROJECT 2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0" y="7480300"/>
            <a:ext cx="2603500" cy="4318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6007100" y="7556500"/>
            <a:ext cx="2019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#  </a:t>
            </a:r>
            <a:r>
              <a:rPr lang="ko-KR" sz="1500" b="false" i="false" u="none" strike="noStrike">
                <a:solidFill>
                  <a:srgbClr val="F9F8F7"/>
                </a:solidFill>
                <a:ea typeface="Pretendard SemiBold"/>
              </a:rPr>
              <a:t>스프링</a:t>
            </a:r>
            <a:r>
              <a:rPr lang="en-US" sz="1500" b="false" i="false" u="none" strike="noStrike">
                <a:solidFill>
                  <a:srgbClr val="F9F8F7"/>
                </a:solidFill>
                <a:latin typeface="Pretendard SemiBold"/>
              </a:rPr>
              <a:t> MVC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-1828800"/>
            <a:ext cx="10388600" cy="12420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000" y="2362200"/>
            <a:ext cx="6718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5200" b="false" i="false" u="none" strike="noStrike" spc="-200">
                <a:solidFill>
                  <a:srgbClr val="FFFBB5"/>
                </a:solidFill>
                <a:latin typeface="Pretendard SemiBold"/>
              </a:rPr>
              <a:t> 1 :</a:t>
            </a:r>
            <a:r>
              <a:rPr lang="en-US" sz="5200" b="false" i="false" u="none" strike="noStrike" spc="-20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F9F8F7"/>
                </a:solidFill>
                <a:ea typeface="Pretendard SemiBold"/>
              </a:rPr>
              <a:t>도서쇼핑몰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" y="7137400"/>
            <a:ext cx="60706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팀프로젝트로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도서쇼핑몰입니다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61850"/>
              </a:lnSpc>
            </a:pP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제가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구현한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부분은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장바구니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주문배송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마이페이지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고객센터입니다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61850"/>
              </a:lnSpc>
            </a:pP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DB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와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연동해서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데이터를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CRUD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하는데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집중했으며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다양한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기술을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반영해서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프로젝트를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9F8F7"/>
                </a:solidFill>
                <a:ea typeface="Pretendard Light"/>
              </a:rPr>
              <a:t>진행했습니다</a:t>
            </a:r>
            <a:r>
              <a:rPr lang="en-US" sz="1800" b="false" i="false" u="none" strike="noStrike" spc="-100">
                <a:solidFill>
                  <a:srgbClr val="F9F8F7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6692900"/>
            <a:ext cx="4775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75600" y="-254000"/>
            <a:ext cx="10629900" cy="539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7600" y="62357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3700" y="6299200"/>
            <a:ext cx="2882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04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.22-05.09 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false" i="false" u="none" strike="noStrike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F9F8F7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6007100"/>
            <a:ext cx="26035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41200" y="6070600"/>
            <a:ext cx="5435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온라인에서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책을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구매하고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장바구니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주문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배송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관리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기능을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제공하는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도서쇼핑몰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개발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1500" y="62103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프로젝트</a:t>
            </a:r>
            <a:r>
              <a:rPr lang="en-US" sz="2100" b="false" i="false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목적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7277100"/>
            <a:ext cx="26035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141200" y="7518400"/>
            <a:ext cx="5435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회원가입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로그인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장바구니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주문하기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관리자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4B4B4B"/>
                </a:solidFill>
                <a:ea typeface="Pretendard Light"/>
              </a:rPr>
              <a:t>페이지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500" y="7493000"/>
            <a:ext cx="207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9F8F7"/>
                </a:solidFill>
                <a:ea typeface="Pretendard SemiBold"/>
              </a:rPr>
              <a:t>주요기능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40800" y="8559800"/>
            <a:ext cx="2603500" cy="78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41200" y="8788400"/>
            <a:ext cx="5499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JAVA, HTML, JSP, CSS, JS, JSON, JSTL, </a:t>
            </a:r>
            <a:r>
              <a:rPr lang="en-US" sz="1700" b="false" i="false" u="none" strike="noStrike">
                <a:solidFill>
                  <a:srgbClr val="4B4B4B"/>
                </a:solidFill>
                <a:latin typeface="Pretendard Light"/>
              </a:rPr>
              <a:t>JDBC, SERVLET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763000"/>
            <a:ext cx="1549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9BB97C"/>
                </a:solidFill>
                <a:ea typeface="Pretendard SemiBold"/>
              </a:rPr>
              <a:t>주요기술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기획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설계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 - ERD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2603500"/>
            <a:ext cx="16560800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2768600"/>
            <a:ext cx="4762500" cy="4178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장바구니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장바구니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테이블과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연동하여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CRUD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6083300"/>
            <a:ext cx="6172200" cy="3759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장바구니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CRUD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3700" y="39878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SESSION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ID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장바구니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테이블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수량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변경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체크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박스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금액이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반영되도록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주문하기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체크된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테이블에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1600" y="59436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도서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구매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800" y="6464300"/>
            <a:ext cx="72517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장바구니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SESSION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ID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장바구니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LIST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LIST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SETATTRIBUTE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이용해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JSTL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&lt;C:FOREACH&gt;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문을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사용하여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항목들을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주문배송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주문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테이블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출력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삭제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2527300"/>
            <a:ext cx="5080000" cy="431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5100" y="5943600"/>
            <a:ext cx="5029200" cy="4254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주문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테이블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3700" y="39878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SESSION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ID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가져와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회원의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결과를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DTO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반복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1600" y="59436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주문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테이블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삭제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1800" y="66548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버튼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ORDER_ID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 DELETEORDER.JSP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전달되며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ID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기반으로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주문을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</a:p>
          <a:p>
            <a:pPr algn="l" lvl="0">
              <a:lnSpc>
                <a:spcPct val="131970"/>
              </a:lnSpc>
            </a:pP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05400" y="6832600"/>
            <a:ext cx="4102100" cy="232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공지사항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공지사항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CRUD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및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페이징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기능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구현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0">
            <a:off x="8661400" y="2768600"/>
            <a:ext cx="8077200" cy="648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768600"/>
            <a:ext cx="4521200" cy="419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17900" y="6210300"/>
            <a:ext cx="3886200" cy="392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56100" y="2819400"/>
            <a:ext cx="3848100" cy="322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공지사항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CRUD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3700" y="3987800"/>
            <a:ext cx="72517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서블릿에서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CATEGORY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기준으로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알맞은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JSP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경로를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생성하고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DB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공지사항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목록을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세션에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저장한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뒤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배열에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키와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기능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8900" y="6007100"/>
            <a:ext cx="1320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페이징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1800" y="6578600"/>
            <a:ext cx="7251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전체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길이를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배열의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길이로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정하고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화면에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보여줄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페이지와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블록의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10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개로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구성하여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선택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유기적으로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변경되도록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구현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5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4900" y="431800"/>
            <a:ext cx="1282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false" i="false" u="none" strike="noStrike" spc="100">
                <a:solidFill>
                  <a:srgbClr val="9BB97C"/>
                </a:solidFill>
                <a:latin typeface="Playfair Display Medium"/>
              </a:rPr>
              <a:t> Kim HW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900" y="431800"/>
            <a:ext cx="161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600" b="false" i="false" u="none" strike="noStrike" spc="10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282700"/>
            <a:ext cx="14770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9BB97C"/>
                </a:solidFill>
                <a:ea typeface="Pretendard SemiBold"/>
              </a:rPr>
              <a:t>공지사항</a:t>
            </a:r>
            <a:r>
              <a:rPr lang="en-US" sz="5200" b="false" i="false" u="none" strike="noStrike" spc="-20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 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공지사항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세부내용</a:t>
            </a:r>
            <a:r>
              <a:rPr lang="en-US" sz="5200" b="false" i="false" u="none" strike="noStrike" spc="-20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4B4B4B"/>
                </a:solidFill>
                <a:ea typeface="Pretendard SemiBold"/>
              </a:rPr>
              <a:t>조회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2768600"/>
            <a:ext cx="5245100" cy="478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6311900"/>
            <a:ext cx="6172200" cy="355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0">
            <a:off x="8534400" y="2768600"/>
            <a:ext cx="8204200" cy="648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78900" y="33528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세부내용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조회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3700" y="3987800"/>
            <a:ext cx="7251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공지사항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해당하는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DAO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DB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조회하여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값을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DTO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담아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테이블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리스트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출력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1600" y="5943600"/>
            <a:ext cx="1879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수정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및</a:t>
            </a:r>
            <a:r>
              <a:rPr lang="en-US" sz="2000" b="false" i="false" u="none" strike="noStrike">
                <a:solidFill>
                  <a:srgbClr val="758D5D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758D5D"/>
                </a:solidFill>
                <a:ea typeface="Pretendard SemiBold"/>
              </a:rPr>
              <a:t>삭제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1800" y="6667500"/>
            <a:ext cx="7251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항목의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번호를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REQUEST.GETPARAMETER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1970"/>
              </a:lnSpc>
            </a:pP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받아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항목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삭제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수정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페이지로</a:t>
            </a:r>
            <a:r>
              <a:rPr lang="en-US" sz="1800" b="false" i="false" u="none" strike="noStrike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B4B4B"/>
                </a:solidFill>
                <a:ea typeface="Pretendard Light"/>
              </a:rPr>
              <a:t>이동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